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Ligh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Light-bold.fntdata"/><Relationship Id="rId27" Type="http://schemas.openxmlformats.org/officeDocument/2006/relationships/font" Target="fonts/MontserratExtra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Extra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70af942e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70af942e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70af942e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70af942e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70af942e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70af942e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70af942e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70af942e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70af942ec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70af942e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70af942e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70af942e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70af942e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70af942e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70af942e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70af942e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70af942e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70af942e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70af942e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70af942e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it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it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it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t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argatocn.it/2023/11/08/leggi-notizia/argomenti/attualita/articolo/mondovi-antenna-per-il-5g-a-rifreddo-il-sindaco-robaldo-resistiamo.html" TargetMode="External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ctrTitle"/>
          </p:nvPr>
        </p:nvSpPr>
        <p:spPr>
          <a:xfrm>
            <a:off x="967600" y="878815"/>
            <a:ext cx="6464400" cy="16824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5G</a:t>
            </a:r>
            <a:endParaRPr sz="7000"/>
          </a:p>
        </p:txBody>
      </p:sp>
      <p:sp>
        <p:nvSpPr>
          <p:cNvPr id="204" name="Google Shape;204;p48"/>
          <p:cNvSpPr txBox="1"/>
          <p:nvPr>
            <p:ph type="ctrTitle"/>
          </p:nvPr>
        </p:nvSpPr>
        <p:spPr>
          <a:xfrm>
            <a:off x="967600" y="2401200"/>
            <a:ext cx="7006500" cy="14619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 Italia e nel Mondo</a:t>
            </a:r>
            <a:endParaRPr b="0" sz="40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4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Aspetti </a:t>
            </a:r>
            <a:r>
              <a:rPr b="0" lang="it" sz="4000">
                <a:solidFill>
                  <a:srgbClr val="CC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NEGATIVI</a:t>
            </a:r>
            <a:endParaRPr b="0" sz="4000">
              <a:solidFill>
                <a:srgbClr val="CC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5" name="Google Shape;205;p48"/>
          <p:cNvCxnSpPr/>
          <p:nvPr/>
        </p:nvCxnSpPr>
        <p:spPr>
          <a:xfrm>
            <a:off x="2336354" y="2483717"/>
            <a:ext cx="372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title"/>
          </p:nvPr>
        </p:nvSpPr>
        <p:spPr>
          <a:xfrm>
            <a:off x="5337175" y="1508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Mondovì, antenna per il 5G a Rifreddo? Il sindaco Robaldo: “Resistiamo”</a:t>
            </a:r>
            <a:endParaRPr/>
          </a:p>
        </p:txBody>
      </p:sp>
      <p:sp>
        <p:nvSpPr>
          <p:cNvPr id="333" name="Google Shape;333;p57"/>
          <p:cNvSpPr txBox="1"/>
          <p:nvPr>
            <p:ph idx="1" type="body"/>
          </p:nvPr>
        </p:nvSpPr>
        <p:spPr>
          <a:xfrm>
            <a:off x="5337175" y="2760625"/>
            <a:ext cx="28374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https://www.targatocn.it/2023/11/08/leggi-notizia/argomenti/attualita/articolo/mondovi-antenna-per-il-5g-a-rifreddo-il-sindaco-robaldo-resistiamo.html</a:t>
            </a:r>
            <a:endParaRPr/>
          </a:p>
        </p:txBody>
      </p:sp>
      <p:cxnSp>
        <p:nvCxnSpPr>
          <p:cNvPr id="334" name="Google Shape;334;p57"/>
          <p:cNvCxnSpPr/>
          <p:nvPr/>
        </p:nvCxnSpPr>
        <p:spPr>
          <a:xfrm flipH="1">
            <a:off x="5222550" y="456475"/>
            <a:ext cx="18000" cy="388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35" name="Google Shape;335;p57"/>
          <p:cNvPicPr preferRelativeResize="0"/>
          <p:nvPr/>
        </p:nvPicPr>
        <p:blipFill rotWithShape="1">
          <a:blip r:embed="rId4">
            <a:alphaModFix/>
          </a:blip>
          <a:srcRect b="0" l="18482" r="18482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/>
          <p:nvPr>
            <p:ph type="ctrTitle"/>
          </p:nvPr>
        </p:nvSpPr>
        <p:spPr>
          <a:xfrm>
            <a:off x="4388375" y="518900"/>
            <a:ext cx="3657300" cy="28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600"/>
              <a:t>Che cos'è il 5G?</a:t>
            </a:r>
            <a:endParaRPr sz="5600"/>
          </a:p>
        </p:txBody>
      </p:sp>
      <p:sp>
        <p:nvSpPr>
          <p:cNvPr id="211" name="Google Shape;211;p49"/>
          <p:cNvSpPr txBox="1"/>
          <p:nvPr>
            <p:ph idx="1" type="subTitle"/>
          </p:nvPr>
        </p:nvSpPr>
        <p:spPr>
          <a:xfrm>
            <a:off x="2619750" y="3397400"/>
            <a:ext cx="62409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Il 5G sappiamo che è la quinta generazione di standard di comunicazione wireless, progettata per fornire connettività più veloce e affidabile rispetto alle generazioni precedenti (2G, 3G e 4G). Offre una maggiore velocità di trasmissione dati, una latenza ridotta e una capacità di connessione simultanea più elevata. Questo certo può avere vantaggi, ma non scordiamoci delle problematiche a cui può portare e dei difetti presenti al suo interno.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212" name="Google Shape;212;p49"/>
          <p:cNvSpPr/>
          <p:nvPr/>
        </p:nvSpPr>
        <p:spPr>
          <a:xfrm>
            <a:off x="4274175" y="964700"/>
            <a:ext cx="19800" cy="2229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/>
          <p:nvPr>
            <p:ph type="ctrTitle"/>
          </p:nvPr>
        </p:nvSpPr>
        <p:spPr>
          <a:xfrm>
            <a:off x="1850550" y="449675"/>
            <a:ext cx="5442900" cy="6300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/>
              <a:t>Le Onde Millimetriche</a:t>
            </a:r>
            <a:r>
              <a:rPr lang="it" sz="2800"/>
              <a:t> </a:t>
            </a:r>
            <a:endParaRPr sz="2800"/>
          </a:p>
        </p:txBody>
      </p:sp>
      <p:sp>
        <p:nvSpPr>
          <p:cNvPr id="218" name="Google Shape;218;p50"/>
          <p:cNvSpPr/>
          <p:nvPr/>
        </p:nvSpPr>
        <p:spPr>
          <a:xfrm>
            <a:off x="6818200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50"/>
          <p:cNvSpPr/>
          <p:nvPr/>
        </p:nvSpPr>
        <p:spPr>
          <a:xfrm>
            <a:off x="2339475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50"/>
          <p:cNvSpPr txBox="1"/>
          <p:nvPr>
            <p:ph idx="1" type="subTitle"/>
          </p:nvPr>
        </p:nvSpPr>
        <p:spPr>
          <a:xfrm>
            <a:off x="320300" y="1281800"/>
            <a:ext cx="5787000" cy="15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In primo luogo il 5G è il primo protocollo di connessione che prevede spettri di frequenze tanto diversi. Abbiamo due spettri di trasmissioni Sub-6GHz: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it" sz="1200"/>
              <a:t>Uno che viaggia su frequenze comprese tra 3,4 e 3,6GHz, che è quello più simile alle reti di generazione precedente;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it" sz="1200"/>
              <a:t>Uno a 700 Mhz, che garantisce velocità più basse ma un maggior grado di penetrazione risultando perfetto per l’Internet of Things.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grpSp>
        <p:nvGrpSpPr>
          <p:cNvPr id="221" name="Google Shape;221;p50"/>
          <p:cNvGrpSpPr/>
          <p:nvPr/>
        </p:nvGrpSpPr>
        <p:grpSpPr>
          <a:xfrm>
            <a:off x="6229078" y="1187608"/>
            <a:ext cx="2549819" cy="1878632"/>
            <a:chOff x="238125" y="1973675"/>
            <a:chExt cx="2558775" cy="1951825"/>
          </a:xfrm>
        </p:grpSpPr>
        <p:sp>
          <p:nvSpPr>
            <p:cNvPr id="222" name="Google Shape;222;p50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0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0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0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0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0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50"/>
          <p:cNvSpPr txBox="1"/>
          <p:nvPr>
            <p:ph idx="1" type="subTitle"/>
          </p:nvPr>
        </p:nvSpPr>
        <p:spPr>
          <a:xfrm>
            <a:off x="3078950" y="3372775"/>
            <a:ext cx="57870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Alle trasmissioni Sub-6GHz presto si aggiungeranno le frequenze comprese tra i 24,25 GHz e i 29,5GHz, dette millimiterWave o mmWave (Onde millimetriche). Queste viaggiano a frequenze vicine ai 30 GHz, sono tali alte frequenze che permettono velocità massime teoriche di 20 Gb/s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229" name="Google Shape;2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3" y="3372775"/>
            <a:ext cx="2695567" cy="1069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900" y="1462667"/>
            <a:ext cx="2362175" cy="8832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/>
          <p:nvPr/>
        </p:nvSpPr>
        <p:spPr>
          <a:xfrm flipH="1">
            <a:off x="0" y="0"/>
            <a:ext cx="58800" cy="51435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type="ctrTitle"/>
          </p:nvPr>
        </p:nvSpPr>
        <p:spPr>
          <a:xfrm>
            <a:off x="1850550" y="449675"/>
            <a:ext cx="5442900" cy="6300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/>
              <a:t>Le Onde Millimetriche</a:t>
            </a:r>
            <a:r>
              <a:rPr lang="it" sz="2800"/>
              <a:t> </a:t>
            </a:r>
            <a:endParaRPr sz="2800"/>
          </a:p>
        </p:txBody>
      </p:sp>
      <p:sp>
        <p:nvSpPr>
          <p:cNvPr id="237" name="Google Shape;237;p51"/>
          <p:cNvSpPr/>
          <p:nvPr/>
        </p:nvSpPr>
        <p:spPr>
          <a:xfrm>
            <a:off x="6818200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51"/>
          <p:cNvSpPr/>
          <p:nvPr/>
        </p:nvSpPr>
        <p:spPr>
          <a:xfrm>
            <a:off x="2339475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51"/>
          <p:cNvSpPr txBox="1"/>
          <p:nvPr>
            <p:ph idx="1" type="subTitle"/>
          </p:nvPr>
        </p:nvSpPr>
        <p:spPr>
          <a:xfrm>
            <a:off x="250425" y="1122600"/>
            <a:ext cx="5787000" cy="21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Oltre ai vantaggi che può portare, si hanno degli aspetti negativi a cui si può affidare che sono in parte visibili già a chi in casa utilizza un router dual band. I più attenti infatti si saranno accorti che il segnale WiFi a 5 GHz degrada con la distanza e quando attraversa i muri molto più rapidamente di quello a 2,4 GHz.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In generale un’onda elettromagnetica a frequenza più alta si propaga meno e ha maggiori problemi a superare gli ostacoli.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2"/>
                </a:solidFill>
              </a:rPr>
              <a:t>Quindi, le nuove onde millimetriche si degraderanno in modo decisamente più importante rispetto alle trasmissioni di vecchia generazione (Basta una nuvola di passaggio, ad esempio, per interferire sul viaggio di un'onda millimetrica).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240" name="Google Shape;2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900" y="1452188"/>
            <a:ext cx="2362175" cy="9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51"/>
          <p:cNvGrpSpPr/>
          <p:nvPr/>
        </p:nvGrpSpPr>
        <p:grpSpPr>
          <a:xfrm>
            <a:off x="6229078" y="1187608"/>
            <a:ext cx="2549819" cy="1878632"/>
            <a:chOff x="238125" y="1973675"/>
            <a:chExt cx="2558775" cy="1951825"/>
          </a:xfrm>
        </p:grpSpPr>
        <p:sp>
          <p:nvSpPr>
            <p:cNvPr id="242" name="Google Shape;242;p51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1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1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1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1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1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51"/>
          <p:cNvSpPr txBox="1"/>
          <p:nvPr>
            <p:ph idx="1" type="subTitle"/>
          </p:nvPr>
        </p:nvSpPr>
        <p:spPr>
          <a:xfrm>
            <a:off x="3707425" y="3372775"/>
            <a:ext cx="51585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Per questa ragione sarà necessaria l’installazione di un maggior numero di antenne a distanza minore per garantire una copertura 5G paragonabile a quella offerta dal segnale 4G.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La transizione però non sarà rapida, non tutte le vecchie antenne possono essere adattate alla tecnologia 5G e inoltre risulterebbero, come abbiamo detto, insufficienti.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249" name="Google Shape;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00" y="3456000"/>
            <a:ext cx="3114975" cy="130575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51"/>
          <p:cNvSpPr/>
          <p:nvPr/>
        </p:nvSpPr>
        <p:spPr>
          <a:xfrm flipH="1">
            <a:off x="0" y="0"/>
            <a:ext cx="58800" cy="51435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>
            <p:ph type="ctrTitle"/>
          </p:nvPr>
        </p:nvSpPr>
        <p:spPr>
          <a:xfrm>
            <a:off x="1850550" y="449675"/>
            <a:ext cx="5442900" cy="6300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/>
              <a:t>Le Onde Millimetriche</a:t>
            </a:r>
            <a:r>
              <a:rPr lang="it" sz="2800"/>
              <a:t> </a:t>
            </a:r>
            <a:endParaRPr sz="2800"/>
          </a:p>
        </p:txBody>
      </p:sp>
      <p:sp>
        <p:nvSpPr>
          <p:cNvPr id="256" name="Google Shape;256;p52"/>
          <p:cNvSpPr/>
          <p:nvPr/>
        </p:nvSpPr>
        <p:spPr>
          <a:xfrm>
            <a:off x="6818200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2"/>
          <p:cNvSpPr/>
          <p:nvPr/>
        </p:nvSpPr>
        <p:spPr>
          <a:xfrm>
            <a:off x="2339475" y="509225"/>
            <a:ext cx="19800" cy="510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52"/>
          <p:cNvSpPr txBox="1"/>
          <p:nvPr>
            <p:ph idx="1" type="subTitle"/>
          </p:nvPr>
        </p:nvSpPr>
        <p:spPr>
          <a:xfrm>
            <a:off x="1850550" y="1281375"/>
            <a:ext cx="5787000" cy="24288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Più antenne e maggiori frequenze, sono due elementi su cui battono molto i detrattori della nuova generazione. Il maggior numero di antenne non dovrebbe allarmarci, in quanto ciò porterà a trasmissioni dalla potenza addirittura più bassa e omogenea rispetto a quelle della generazione precedente, ma la risposta sta nel numero di dispositivi connessi, solo nel nostro paese si stima che i dispositivi connessi alla rete mobile di nuova generazione 5G potrebbero essere fra i 600 e gli 800 milioni!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Proprio queste stime hanno portato alcuni a chiedere maggiori studi, temendo che il maggior numero di dispositivi connessi possa causare un’impennata dell’elettrosmog.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259" name="Google Shape;259;p52"/>
          <p:cNvSpPr/>
          <p:nvPr/>
        </p:nvSpPr>
        <p:spPr>
          <a:xfrm flipH="1">
            <a:off x="0" y="0"/>
            <a:ext cx="58800" cy="51435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0" y="3565675"/>
            <a:ext cx="9085200" cy="1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000" y="3660877"/>
            <a:ext cx="1720200" cy="1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563" y="3710163"/>
            <a:ext cx="3338965" cy="11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13" y="3660886"/>
            <a:ext cx="2300938" cy="128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52"/>
          <p:cNvGrpSpPr/>
          <p:nvPr/>
        </p:nvGrpSpPr>
        <p:grpSpPr>
          <a:xfrm>
            <a:off x="7073060" y="161569"/>
            <a:ext cx="773372" cy="918110"/>
            <a:chOff x="1367060" y="2422129"/>
            <a:chExt cx="269261" cy="352050"/>
          </a:xfrm>
        </p:grpSpPr>
        <p:sp>
          <p:nvSpPr>
            <p:cNvPr id="265" name="Google Shape;265;p52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2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2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2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2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2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2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2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2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type="ctrTitle"/>
          </p:nvPr>
        </p:nvSpPr>
        <p:spPr>
          <a:xfrm>
            <a:off x="4388375" y="695050"/>
            <a:ext cx="3657300" cy="28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600"/>
              <a:t>Alcuni problemi del 5G</a:t>
            </a:r>
            <a:endParaRPr sz="5600"/>
          </a:p>
        </p:txBody>
      </p:sp>
      <p:sp>
        <p:nvSpPr>
          <p:cNvPr id="284" name="Google Shape;284;p53"/>
          <p:cNvSpPr/>
          <p:nvPr/>
        </p:nvSpPr>
        <p:spPr>
          <a:xfrm>
            <a:off x="4274175" y="964700"/>
            <a:ext cx="19800" cy="2450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5" name="Google Shape;285;p53"/>
          <p:cNvGrpSpPr/>
          <p:nvPr/>
        </p:nvGrpSpPr>
        <p:grpSpPr>
          <a:xfrm>
            <a:off x="7023140" y="4065736"/>
            <a:ext cx="3431866" cy="849910"/>
            <a:chOff x="998425" y="1182125"/>
            <a:chExt cx="1065400" cy="199500"/>
          </a:xfrm>
        </p:grpSpPr>
        <p:sp>
          <p:nvSpPr>
            <p:cNvPr id="286" name="Google Shape;286;p53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3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3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>
            <p:ph idx="1" type="body"/>
          </p:nvPr>
        </p:nvSpPr>
        <p:spPr>
          <a:xfrm>
            <a:off x="2530425" y="1875150"/>
            <a:ext cx="4122000" cy="17985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2"/>
                </a:solidFill>
              </a:rPr>
              <a:t>Se installare le antenne 5G nelle grandi città non presenta particolari difficoltà, lo stesso non si può dire per i territori più periferici del nostro paese, che presentano spesso sfide geografiche complicate.</a:t>
            </a:r>
            <a:endParaRPr sz="1700">
              <a:solidFill>
                <a:schemeClr val="lt2"/>
              </a:solidFill>
            </a:endParaRPr>
          </a:p>
        </p:txBody>
      </p:sp>
      <p:cxnSp>
        <p:nvCxnSpPr>
          <p:cNvPr id="296" name="Google Shape;296;p54"/>
          <p:cNvCxnSpPr/>
          <p:nvPr/>
        </p:nvCxnSpPr>
        <p:spPr>
          <a:xfrm flipH="1" rot="10800000">
            <a:off x="2118225" y="320322"/>
            <a:ext cx="4422300" cy="2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7" name="Google Shape;297;p54"/>
          <p:cNvSpPr txBox="1"/>
          <p:nvPr/>
        </p:nvSpPr>
        <p:spPr>
          <a:xfrm>
            <a:off x="2118225" y="398000"/>
            <a:ext cx="4946400" cy="109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2C4C9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2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Difficoltà di installazione e distribuzione</a:t>
            </a:r>
            <a:endParaRPr b="1" sz="34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98" name="Google Shape;298;p54"/>
          <p:cNvCxnSpPr/>
          <p:nvPr/>
        </p:nvCxnSpPr>
        <p:spPr>
          <a:xfrm flipH="1" rot="10800000">
            <a:off x="2079375" y="1554497"/>
            <a:ext cx="4500000" cy="5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9" name="Google Shape;2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0" y="3565675"/>
            <a:ext cx="9085200" cy="1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650" y="3723613"/>
            <a:ext cx="1684775" cy="1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325" y="3723625"/>
            <a:ext cx="2461200" cy="1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8775" y="3723625"/>
            <a:ext cx="2461195" cy="1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427300" y="1361075"/>
            <a:ext cx="5393400" cy="16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2"/>
                </a:solidFill>
              </a:rPr>
              <a:t>Molti macchinari </a:t>
            </a:r>
            <a:r>
              <a:rPr lang="it">
                <a:solidFill>
                  <a:schemeClr val="lt2"/>
                </a:solidFill>
              </a:rPr>
              <a:t>industriali</a:t>
            </a:r>
            <a:r>
              <a:rPr lang="it">
                <a:solidFill>
                  <a:schemeClr val="lt2"/>
                </a:solidFill>
              </a:rPr>
              <a:t>, computer di bordo, ma anche frigoriferi e lavastoviglie “intelligenti” a qui il 5G darà una spinta al mondo dell'IoT, permettendo una comunicazione veloce e continua fra oggetti e device.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08" name="Google Shape;308;p55"/>
          <p:cNvCxnSpPr/>
          <p:nvPr/>
        </p:nvCxnSpPr>
        <p:spPr>
          <a:xfrm>
            <a:off x="565100" y="413147"/>
            <a:ext cx="32625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9" name="Google Shape;309;p55"/>
          <p:cNvSpPr txBox="1"/>
          <p:nvPr/>
        </p:nvSpPr>
        <p:spPr>
          <a:xfrm>
            <a:off x="565100" y="500875"/>
            <a:ext cx="4098300" cy="58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2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Il problema del IoT</a:t>
            </a:r>
            <a:endParaRPr b="1" sz="27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310" name="Google Shape;310;p55"/>
          <p:cNvCxnSpPr/>
          <p:nvPr/>
        </p:nvCxnSpPr>
        <p:spPr>
          <a:xfrm>
            <a:off x="618050" y="1168809"/>
            <a:ext cx="31566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1" name="Google Shape;311;p55"/>
          <p:cNvSpPr txBox="1"/>
          <p:nvPr/>
        </p:nvSpPr>
        <p:spPr>
          <a:xfrm>
            <a:off x="3539450" y="3025450"/>
            <a:ext cx="43098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Ciò vuol dire però creare un'infinità di punti di accesso per le attività criminali di hacker e truffatori. Quindi un tale numero di dispositivi metterà sicuramente alla prova la resistenza dei nostri sistemi di sicurezza informatica.</a:t>
            </a:r>
            <a:endParaRPr sz="2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025" y="868688"/>
            <a:ext cx="2619375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5"/>
          <p:cNvCxnSpPr/>
          <p:nvPr/>
        </p:nvCxnSpPr>
        <p:spPr>
          <a:xfrm flipH="1">
            <a:off x="5895175" y="798975"/>
            <a:ext cx="3300" cy="209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14" name="Google Shape;3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89" y="2848125"/>
            <a:ext cx="2703486" cy="202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55"/>
          <p:cNvCxnSpPr/>
          <p:nvPr/>
        </p:nvCxnSpPr>
        <p:spPr>
          <a:xfrm>
            <a:off x="3443900" y="2813025"/>
            <a:ext cx="10800" cy="21003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idx="4294967295" type="body"/>
          </p:nvPr>
        </p:nvSpPr>
        <p:spPr>
          <a:xfrm>
            <a:off x="419525" y="1140050"/>
            <a:ext cx="4834200" cy="16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>
                <a:solidFill>
                  <a:srgbClr val="A2C4C9"/>
                </a:solidFill>
              </a:rPr>
              <a:t>Le criticità appena descritte portano inevitabilmente a una maggiore vulnerabilità della rete 5G. Uno dei pericoli maggiori è costituito dalla tecnica del IMSI Catcher.</a:t>
            </a:r>
            <a:endParaRPr sz="3100">
              <a:solidFill>
                <a:srgbClr val="A2C4C9"/>
              </a:solidFill>
            </a:endParaRPr>
          </a:p>
        </p:txBody>
      </p:sp>
      <p:cxnSp>
        <p:nvCxnSpPr>
          <p:cNvPr id="321" name="Google Shape;321;p56"/>
          <p:cNvCxnSpPr/>
          <p:nvPr/>
        </p:nvCxnSpPr>
        <p:spPr>
          <a:xfrm>
            <a:off x="419525" y="355297"/>
            <a:ext cx="3744000" cy="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2" name="Google Shape;322;p56"/>
          <p:cNvSpPr txBox="1"/>
          <p:nvPr/>
        </p:nvSpPr>
        <p:spPr>
          <a:xfrm>
            <a:off x="534425" y="355175"/>
            <a:ext cx="3666600" cy="51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27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La sua Vulnerabilità</a:t>
            </a:r>
            <a:endParaRPr b="1" sz="5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323" name="Google Shape;323;p56"/>
          <p:cNvCxnSpPr/>
          <p:nvPr/>
        </p:nvCxnSpPr>
        <p:spPr>
          <a:xfrm flipH="1" rot="10800000">
            <a:off x="419525" y="894947"/>
            <a:ext cx="3781500" cy="3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24" name="Google Shape;324;p56"/>
          <p:cNvPicPr preferRelativeResize="0"/>
          <p:nvPr/>
        </p:nvPicPr>
        <p:blipFill rotWithShape="1">
          <a:blip r:embed="rId3">
            <a:alphaModFix/>
          </a:blip>
          <a:srcRect b="11964" l="0" r="0" t="0"/>
          <a:stretch/>
        </p:blipFill>
        <p:spPr>
          <a:xfrm>
            <a:off x="419525" y="2900083"/>
            <a:ext cx="3512200" cy="194479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/>
        </p:nvSpPr>
        <p:spPr>
          <a:xfrm>
            <a:off x="4201025" y="3114675"/>
            <a:ext cx="45753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L’IMSI Catcher è la possibilità da parte dell'hacker di intercettare le comunicazioni fra i dispositivi connessi e la rete, ottenendo di nascosto tutte le informazioni </a:t>
            </a:r>
            <a:r>
              <a:rPr lang="it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su l'intercettato</a:t>
            </a:r>
            <a:r>
              <a:rPr lang="it">
                <a:solidFill>
                  <a:srgbClr val="B6D7A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B6D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025" y="781900"/>
            <a:ext cx="3238325" cy="181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56"/>
          <p:cNvCxnSpPr/>
          <p:nvPr/>
        </p:nvCxnSpPr>
        <p:spPr>
          <a:xfrm>
            <a:off x="5380525" y="588063"/>
            <a:ext cx="23700" cy="2201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